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elegraf Bold" charset="1" panose="00000800000000000000"/>
      <p:regular r:id="rId16"/>
    </p:embeddedFont>
    <p:embeddedFont>
      <p:font typeface="Telegraf" charset="1" panose="00000500000000000000"/>
      <p:regular r:id="rId17"/>
    </p:embeddedFont>
    <p:embeddedFont>
      <p:font typeface="Poppins" charset="1" panose="00000500000000000000"/>
      <p:regular r:id="rId18"/>
    </p:embeddedFon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  <p:embeddedFont>
      <p:font typeface="Akzidenz-Grotesk Bold" charset="1" panose="02000803050000020004"/>
      <p:regular r:id="rId21"/>
    </p:embeddedFont>
    <p:embeddedFont>
      <p:font typeface="Akzidenz-Grotesk" charset="1" panose="02000503030000020003"/>
      <p:regular r:id="rId22"/>
    </p:embeddedFont>
    <p:embeddedFont>
      <p:font typeface="Poppins Bold" charset="1" panose="00000800000000000000"/>
      <p:regular r:id="rId23"/>
    </p:embeddedFont>
    <p:embeddedFont>
      <p:font typeface="Shrikhand" charset="1" panose="02000000000000000000"/>
      <p:regular r:id="rId24"/>
    </p:embeddedFont>
    <p:embeddedFont>
      <p:font typeface="Cooper BT Bold Italics" charset="1" panose="0208080405030B090404"/>
      <p:regular r:id="rId25"/>
    </p:embeddedFont>
    <p:embeddedFont>
      <p:font typeface="Canva Sans Bold Italics" charset="1" panose="020B0803030501040103"/>
      <p:regular r:id="rId26"/>
    </p:embeddedFont>
    <p:embeddedFont>
      <p:font typeface="Source Serif Pro Bold" charset="1" panose="02040803050405020204"/>
      <p:regular r:id="rId27"/>
    </p:embeddedFont>
    <p:embeddedFont>
      <p:font typeface="PT Serif" charset="1" panose="020A0603040505020204"/>
      <p:regular r:id="rId28"/>
    </p:embeddedFont>
    <p:embeddedFont>
      <p:font typeface="Open Sauce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shafiqr-kmsw.github.io/matricphys/physics-course-page/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3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.png" Type="http://schemas.openxmlformats.org/officeDocument/2006/relationships/image"/><Relationship Id="rId8" Target="../media/image16.jpe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5.pn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2" Target="../media/image1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3.png" Type="http://schemas.openxmlformats.org/officeDocument/2006/relationships/image"/><Relationship Id="rId7" Target="../media/image16.jpe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3.pn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3.pn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3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3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>
            <a:hlinkClick r:id="rId4" tooltip="https://shafiqr-kmsw.github.io/matricphys/physics-course-page/"/>
          </p:cNvPr>
          <p:cNvSpPr/>
          <p:nvPr/>
        </p:nvSpPr>
        <p:spPr>
          <a:xfrm flipH="false" flipV="false" rot="0">
            <a:off x="1028700" y="8671402"/>
            <a:ext cx="2015101" cy="1173797"/>
          </a:xfrm>
          <a:custGeom>
            <a:avLst/>
            <a:gdLst/>
            <a:ahLst/>
            <a:cxnLst/>
            <a:rect r="r" b="b" t="t" l="l"/>
            <a:pathLst>
              <a:path h="1173797" w="2015101">
                <a:moveTo>
                  <a:pt x="0" y="0"/>
                </a:moveTo>
                <a:lnTo>
                  <a:pt x="2015101" y="0"/>
                </a:lnTo>
                <a:lnTo>
                  <a:pt x="2015101" y="1173796"/>
                </a:lnTo>
                <a:lnTo>
                  <a:pt x="0" y="117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5481" y="1588010"/>
            <a:ext cx="8240905" cy="430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spc="-314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Peranan &amp; Impak</a:t>
            </a:r>
          </a:p>
          <a:p>
            <a:pPr algn="l">
              <a:lnSpc>
                <a:spcPts val="8399"/>
              </a:lnSpc>
            </a:pPr>
            <a:r>
              <a:rPr lang="en-US" sz="6999" spc="-314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Seorang Guru Fizik</a:t>
            </a:r>
          </a:p>
          <a:p>
            <a:pPr algn="l">
              <a:lnSpc>
                <a:spcPts val="8399"/>
              </a:lnSpc>
            </a:pPr>
          </a:p>
          <a:p>
            <a:pPr algn="l">
              <a:lnSpc>
                <a:spcPts val="8399"/>
              </a:lnSpc>
            </a:pPr>
            <a:r>
              <a:rPr lang="en-US" sz="6999" spc="-31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012930" y="3190504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l="-11048" t="-62797" r="-1104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746386" y="1130941"/>
            <a:ext cx="2858674" cy="4119127"/>
            <a:chOff x="0" y="0"/>
            <a:chExt cx="3172968" cy="4572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7"/>
              <a:stretch>
                <a:fillRect l="-6322" t="-10934" r="0" b="-2001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8"/>
              <a:stretch>
                <a:fillRect l="-160" t="0" r="-16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511960" y="9002119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bm-3542@moe-dl.edu.my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05481" y="5893093"/>
            <a:ext cx="10667478" cy="2543781"/>
          </a:xfrm>
          <a:custGeom>
            <a:avLst/>
            <a:gdLst/>
            <a:ahLst/>
            <a:cxnLst/>
            <a:rect r="r" b="b" t="t" l="l"/>
            <a:pathLst>
              <a:path h="2543781" w="10667478">
                <a:moveTo>
                  <a:pt x="0" y="0"/>
                </a:moveTo>
                <a:lnTo>
                  <a:pt x="10667477" y="0"/>
                </a:lnTo>
                <a:lnTo>
                  <a:pt x="10667477" y="2543781"/>
                </a:lnTo>
                <a:lnTo>
                  <a:pt x="0" y="25437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2952" r="0" b="-14346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23707" y="0"/>
                  </a:moveTo>
                  <a:lnTo>
                    <a:pt x="4792886" y="0"/>
                  </a:lnTo>
                  <a:cubicBezTo>
                    <a:pt x="4799173" y="0"/>
                    <a:pt x="4805203" y="2498"/>
                    <a:pt x="4809649" y="6944"/>
                  </a:cubicBezTo>
                  <a:cubicBezTo>
                    <a:pt x="4814095" y="11389"/>
                    <a:pt x="4816592" y="17419"/>
                    <a:pt x="4816592" y="23707"/>
                  </a:cubicBezTo>
                  <a:lnTo>
                    <a:pt x="4816592" y="2685627"/>
                  </a:lnTo>
                  <a:cubicBezTo>
                    <a:pt x="4816592" y="2698719"/>
                    <a:pt x="4805979" y="2709333"/>
                    <a:pt x="4792886" y="2709333"/>
                  </a:cubicBezTo>
                  <a:lnTo>
                    <a:pt x="23707" y="2709333"/>
                  </a:lnTo>
                  <a:cubicBezTo>
                    <a:pt x="10614" y="2709333"/>
                    <a:pt x="0" y="2698719"/>
                    <a:pt x="0" y="2685627"/>
                  </a:cubicBezTo>
                  <a:lnTo>
                    <a:pt x="0" y="23707"/>
                  </a:lnTo>
                  <a:cubicBezTo>
                    <a:pt x="0" y="10614"/>
                    <a:pt x="10614" y="0"/>
                    <a:pt x="23707" y="0"/>
                  </a:cubicBezTo>
                  <a:close/>
                </a:path>
              </a:pathLst>
            </a:custGeom>
            <a:solidFill>
              <a:srgbClr val="000000">
                <a:alpha val="3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47624" y="964286"/>
            <a:ext cx="12990313" cy="6239552"/>
            <a:chOff x="0" y="0"/>
            <a:chExt cx="3421317" cy="16433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21317" cy="1643339"/>
            </a:xfrm>
            <a:custGeom>
              <a:avLst/>
              <a:gdLst/>
              <a:ahLst/>
              <a:cxnLst/>
              <a:rect r="r" b="b" t="t" l="l"/>
              <a:pathLst>
                <a:path h="1643339" w="3421317">
                  <a:moveTo>
                    <a:pt x="33375" y="0"/>
                  </a:moveTo>
                  <a:lnTo>
                    <a:pt x="3387942" y="0"/>
                  </a:lnTo>
                  <a:cubicBezTo>
                    <a:pt x="3396794" y="0"/>
                    <a:pt x="3405283" y="3516"/>
                    <a:pt x="3411542" y="9775"/>
                  </a:cubicBezTo>
                  <a:cubicBezTo>
                    <a:pt x="3417801" y="16034"/>
                    <a:pt x="3421317" y="24523"/>
                    <a:pt x="3421317" y="33375"/>
                  </a:cubicBezTo>
                  <a:lnTo>
                    <a:pt x="3421317" y="1609964"/>
                  </a:lnTo>
                  <a:cubicBezTo>
                    <a:pt x="3421317" y="1618816"/>
                    <a:pt x="3417801" y="1627305"/>
                    <a:pt x="3411542" y="1633563"/>
                  </a:cubicBezTo>
                  <a:cubicBezTo>
                    <a:pt x="3405283" y="1639822"/>
                    <a:pt x="3396794" y="1643339"/>
                    <a:pt x="3387942" y="1643339"/>
                  </a:cubicBezTo>
                  <a:lnTo>
                    <a:pt x="33375" y="1643339"/>
                  </a:lnTo>
                  <a:cubicBezTo>
                    <a:pt x="24523" y="1643339"/>
                    <a:pt x="16034" y="1639822"/>
                    <a:pt x="9775" y="1633563"/>
                  </a:cubicBezTo>
                  <a:cubicBezTo>
                    <a:pt x="3516" y="1627305"/>
                    <a:pt x="0" y="1618816"/>
                    <a:pt x="0" y="1609964"/>
                  </a:cubicBezTo>
                  <a:lnTo>
                    <a:pt x="0" y="33375"/>
                  </a:lnTo>
                  <a:cubicBezTo>
                    <a:pt x="0" y="24523"/>
                    <a:pt x="3516" y="16034"/>
                    <a:pt x="9775" y="9775"/>
                  </a:cubicBezTo>
                  <a:cubicBezTo>
                    <a:pt x="16034" y="3516"/>
                    <a:pt x="24523" y="0"/>
                    <a:pt x="33375" y="0"/>
                  </a:cubicBez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421317" cy="1710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590198"/>
            <a:ext cx="3149485" cy="1598366"/>
            <a:chOff x="0" y="0"/>
            <a:chExt cx="829494" cy="4209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9494" cy="420969"/>
            </a:xfrm>
            <a:custGeom>
              <a:avLst/>
              <a:gdLst/>
              <a:ahLst/>
              <a:cxnLst/>
              <a:rect r="r" b="b" t="t" l="l"/>
              <a:pathLst>
                <a:path h="420969" w="829494">
                  <a:moveTo>
                    <a:pt x="137657" y="0"/>
                  </a:moveTo>
                  <a:lnTo>
                    <a:pt x="691837" y="0"/>
                  </a:lnTo>
                  <a:cubicBezTo>
                    <a:pt x="767863" y="0"/>
                    <a:pt x="829494" y="61631"/>
                    <a:pt x="829494" y="137657"/>
                  </a:cubicBezTo>
                  <a:lnTo>
                    <a:pt x="829494" y="283312"/>
                  </a:lnTo>
                  <a:cubicBezTo>
                    <a:pt x="829494" y="359338"/>
                    <a:pt x="767863" y="420969"/>
                    <a:pt x="691837" y="420969"/>
                  </a:cubicBezTo>
                  <a:lnTo>
                    <a:pt x="137657" y="420969"/>
                  </a:lnTo>
                  <a:cubicBezTo>
                    <a:pt x="61631" y="420969"/>
                    <a:pt x="0" y="359338"/>
                    <a:pt x="0" y="283312"/>
                  </a:cubicBezTo>
                  <a:lnTo>
                    <a:pt x="0" y="137657"/>
                  </a:lnTo>
                  <a:cubicBezTo>
                    <a:pt x="0" y="61631"/>
                    <a:pt x="61631" y="0"/>
                    <a:pt x="1376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29494" cy="487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4699" y="3350488"/>
            <a:ext cx="1917488" cy="2734386"/>
          </a:xfrm>
          <a:custGeom>
            <a:avLst/>
            <a:gdLst/>
            <a:ahLst/>
            <a:cxnLst/>
            <a:rect r="r" b="b" t="t" l="l"/>
            <a:pathLst>
              <a:path h="2734386" w="1917488">
                <a:moveTo>
                  <a:pt x="0" y="0"/>
                </a:moveTo>
                <a:lnTo>
                  <a:pt x="1917488" y="0"/>
                </a:lnTo>
                <a:lnTo>
                  <a:pt x="1917488" y="2734386"/>
                </a:lnTo>
                <a:lnTo>
                  <a:pt x="0" y="2734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1247" y="1932582"/>
            <a:ext cx="2824390" cy="82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6"/>
              </a:lnSpc>
            </a:pPr>
            <a:r>
              <a:rPr lang="en-US" sz="4904" spc="-2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Anugerah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69049" y="1349693"/>
            <a:ext cx="121474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Peratusan A Tertinggi SP015 Peringkat Kebangsaan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69049" y="5508256"/>
            <a:ext cx="121474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Pensyarah Terbaik Peringkat Kolej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2023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69049" y="3430428"/>
            <a:ext cx="121474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e-Penilaian Pelajar Tertinggi Peringkat Kolej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175">
                <a:solidFill>
                  <a:srgbClr val="FFCA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24362" y="7833610"/>
            <a:ext cx="6713575" cy="207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Kain batik corak berseri,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Dijahit rapi tangan sendiri.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Hati tenang rasa dihargai,</a:t>
            </a:r>
          </a:p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b="true" sz="29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Sudi mendengar, terima kasih diberi.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8558" y="0"/>
            <a:ext cx="21265116" cy="10287000"/>
          </a:xfrm>
          <a:custGeom>
            <a:avLst/>
            <a:gdLst/>
            <a:ahLst/>
            <a:cxnLst/>
            <a:rect r="r" b="b" t="t" l="l"/>
            <a:pathLst>
              <a:path h="10287000" w="21265116">
                <a:moveTo>
                  <a:pt x="0" y="0"/>
                </a:moveTo>
                <a:lnTo>
                  <a:pt x="21265116" y="0"/>
                </a:lnTo>
                <a:lnTo>
                  <a:pt x="212651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57000"/>
                  </a:srgbClr>
                </a:gs>
                <a:gs pos="100000">
                  <a:srgbClr val="09033D">
                    <a:alpha val="5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924710"/>
            <a:ext cx="842282" cy="658033"/>
          </a:xfrm>
          <a:custGeom>
            <a:avLst/>
            <a:gdLst/>
            <a:ahLst/>
            <a:cxnLst/>
            <a:rect r="r" b="b" t="t" l="l"/>
            <a:pathLst>
              <a:path h="658033" w="842282">
                <a:moveTo>
                  <a:pt x="0" y="0"/>
                </a:moveTo>
                <a:lnTo>
                  <a:pt x="842282" y="0"/>
                </a:lnTo>
                <a:lnTo>
                  <a:pt x="842282" y="658033"/>
                </a:lnTo>
                <a:lnTo>
                  <a:pt x="0" y="6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06987"/>
            <a:ext cx="1563052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Perihal 1: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Menjayakan Pelan Pembangunan Pendidikan Malaysia 2013-2025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084" y="3026212"/>
            <a:ext cx="15660141" cy="8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Anjakan 5: 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Memastikan Pemimpin Berprestasi Tinggi Ditempatkan di Setiap Sekolah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7876" y="3967976"/>
            <a:ext cx="14751349" cy="51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Sebagai Mentor Pensyarah Baharu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6775396"/>
            <a:ext cx="842282" cy="658033"/>
          </a:xfrm>
          <a:custGeom>
            <a:avLst/>
            <a:gdLst/>
            <a:ahLst/>
            <a:cxnLst/>
            <a:rect r="r" b="b" t="t" l="l"/>
            <a:pathLst>
              <a:path h="658033" w="842282">
                <a:moveTo>
                  <a:pt x="0" y="0"/>
                </a:moveTo>
                <a:lnTo>
                  <a:pt x="842282" y="0"/>
                </a:lnTo>
                <a:lnTo>
                  <a:pt x="842282" y="658033"/>
                </a:lnTo>
                <a:lnTo>
                  <a:pt x="0" y="6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9084" y="5610225"/>
            <a:ext cx="15660141" cy="8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Anjakan 2: 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Memastikan Setiap Murid Profisien dalam Bahasa Malaysia dan Bahasa Inggeris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7876" y="6552016"/>
            <a:ext cx="14751349" cy="104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Sesi PdPc dilaksanakan dalam bahasa Inggeris bagi menyokong usaha KPM dalam penguasaan pelajar Bahasa Inggeris.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6839" y="-307687"/>
            <a:ext cx="19181677" cy="10902374"/>
            <a:chOff x="0" y="0"/>
            <a:chExt cx="5051964" cy="28714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1965" cy="2871407"/>
            </a:xfrm>
            <a:custGeom>
              <a:avLst/>
              <a:gdLst/>
              <a:ahLst/>
              <a:cxnLst/>
              <a:rect r="r" b="b" t="t" l="l"/>
              <a:pathLst>
                <a:path h="2871407" w="5051965">
                  <a:moveTo>
                    <a:pt x="22602" y="0"/>
                  </a:moveTo>
                  <a:lnTo>
                    <a:pt x="5029362" y="0"/>
                  </a:lnTo>
                  <a:cubicBezTo>
                    <a:pt x="5035357" y="0"/>
                    <a:pt x="5041106" y="2381"/>
                    <a:pt x="5045344" y="6620"/>
                  </a:cubicBezTo>
                  <a:cubicBezTo>
                    <a:pt x="5049583" y="10859"/>
                    <a:pt x="5051965" y="16608"/>
                    <a:pt x="5051965" y="22602"/>
                  </a:cubicBezTo>
                  <a:lnTo>
                    <a:pt x="5051965" y="2848805"/>
                  </a:lnTo>
                  <a:cubicBezTo>
                    <a:pt x="5051965" y="2854800"/>
                    <a:pt x="5049583" y="2860548"/>
                    <a:pt x="5045344" y="2864787"/>
                  </a:cubicBezTo>
                  <a:cubicBezTo>
                    <a:pt x="5041106" y="2869026"/>
                    <a:pt x="5035357" y="2871407"/>
                    <a:pt x="5029362" y="2871407"/>
                  </a:cubicBezTo>
                  <a:lnTo>
                    <a:pt x="22602" y="2871407"/>
                  </a:lnTo>
                  <a:cubicBezTo>
                    <a:pt x="16608" y="2871407"/>
                    <a:pt x="10859" y="2869026"/>
                    <a:pt x="6620" y="2864787"/>
                  </a:cubicBezTo>
                  <a:cubicBezTo>
                    <a:pt x="2381" y="2860548"/>
                    <a:pt x="0" y="2854800"/>
                    <a:pt x="0" y="2848805"/>
                  </a:cubicBezTo>
                  <a:lnTo>
                    <a:pt x="0" y="22602"/>
                  </a:lnTo>
                  <a:cubicBezTo>
                    <a:pt x="0" y="16608"/>
                    <a:pt x="2381" y="10859"/>
                    <a:pt x="6620" y="6620"/>
                  </a:cubicBezTo>
                  <a:cubicBezTo>
                    <a:pt x="10859" y="2381"/>
                    <a:pt x="16608" y="0"/>
                    <a:pt x="22602" y="0"/>
                  </a:cubicBez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1964" cy="2909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738882"/>
            <a:ext cx="1091285" cy="1091285"/>
          </a:xfrm>
          <a:custGeom>
            <a:avLst/>
            <a:gdLst/>
            <a:ahLst/>
            <a:cxnLst/>
            <a:rect r="r" b="b" t="t" l="l"/>
            <a:pathLst>
              <a:path h="1091285" w="1091285">
                <a:moveTo>
                  <a:pt x="0" y="0"/>
                </a:moveTo>
                <a:lnTo>
                  <a:pt x="1091285" y="0"/>
                </a:lnTo>
                <a:lnTo>
                  <a:pt x="1091285" y="1091286"/>
                </a:lnTo>
                <a:lnTo>
                  <a:pt x="0" y="1091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49327" y="1921312"/>
            <a:ext cx="1411073" cy="1926380"/>
          </a:xfrm>
          <a:custGeom>
            <a:avLst/>
            <a:gdLst/>
            <a:ahLst/>
            <a:cxnLst/>
            <a:rect r="r" b="b" t="t" l="l"/>
            <a:pathLst>
              <a:path h="1926380" w="1411073">
                <a:moveTo>
                  <a:pt x="0" y="0"/>
                </a:moveTo>
                <a:lnTo>
                  <a:pt x="1411074" y="0"/>
                </a:lnTo>
                <a:lnTo>
                  <a:pt x="1411074" y="1926380"/>
                </a:lnTo>
                <a:lnTo>
                  <a:pt x="0" y="1926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903967" y="4854688"/>
            <a:ext cx="3952926" cy="1850718"/>
            <a:chOff x="0" y="0"/>
            <a:chExt cx="5270568" cy="24676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70568" cy="2467624"/>
            </a:xfrm>
            <a:custGeom>
              <a:avLst/>
              <a:gdLst/>
              <a:ahLst/>
              <a:cxnLst/>
              <a:rect r="r" b="b" t="t" l="l"/>
              <a:pathLst>
                <a:path h="2467624" w="5270568">
                  <a:moveTo>
                    <a:pt x="0" y="0"/>
                  </a:moveTo>
                  <a:lnTo>
                    <a:pt x="5270568" y="0"/>
                  </a:lnTo>
                  <a:lnTo>
                    <a:pt x="5270568" y="2467624"/>
                  </a:lnTo>
                  <a:lnTo>
                    <a:pt x="0" y="2467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5728" r="-185684" b="-48446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42239" y="300030"/>
              <a:ext cx="5028329" cy="1914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4"/>
                </a:lnSpc>
                <a:spcBef>
                  <a:spcPct val="0"/>
                </a:spcBef>
              </a:pPr>
              <a:r>
                <a:rPr lang="en-US" b="true" sz="2744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744"/>
                </a:lnSpc>
                <a:spcBef>
                  <a:spcPct val="0"/>
                </a:spcBef>
              </a:pPr>
              <a:r>
                <a:rPr lang="en-US" sz="2744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88099" y="6201786"/>
            <a:ext cx="1753436" cy="1664170"/>
          </a:xfrm>
          <a:custGeom>
            <a:avLst/>
            <a:gdLst/>
            <a:ahLst/>
            <a:cxnLst/>
            <a:rect r="r" b="b" t="t" l="l"/>
            <a:pathLst>
              <a:path h="1664170" w="1753436">
                <a:moveTo>
                  <a:pt x="0" y="0"/>
                </a:moveTo>
                <a:lnTo>
                  <a:pt x="1753435" y="0"/>
                </a:lnTo>
                <a:lnTo>
                  <a:pt x="1753435" y="1664170"/>
                </a:lnTo>
                <a:lnTo>
                  <a:pt x="0" y="1664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73037" y="6201786"/>
            <a:ext cx="2248878" cy="1664170"/>
          </a:xfrm>
          <a:custGeom>
            <a:avLst/>
            <a:gdLst/>
            <a:ahLst/>
            <a:cxnLst/>
            <a:rect r="r" b="b" t="t" l="l"/>
            <a:pathLst>
              <a:path h="1664170" w="2248878">
                <a:moveTo>
                  <a:pt x="0" y="0"/>
                </a:moveTo>
                <a:lnTo>
                  <a:pt x="2248878" y="0"/>
                </a:lnTo>
                <a:lnTo>
                  <a:pt x="2248878" y="1664170"/>
                </a:lnTo>
                <a:lnTo>
                  <a:pt x="0" y="16641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88099" y="8158765"/>
            <a:ext cx="4573931" cy="130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7"/>
              </a:lnSpc>
            </a:pPr>
            <a:r>
              <a:rPr lang="en-US" sz="5007" b="true">
                <a:solidFill>
                  <a:srgbClr val="F7DAD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Differentiated </a:t>
            </a:r>
          </a:p>
          <a:p>
            <a:pPr algn="l">
              <a:lnSpc>
                <a:spcPts val="5007"/>
              </a:lnSpc>
            </a:pPr>
            <a:r>
              <a:rPr lang="en-US" sz="5007" b="true">
                <a:solidFill>
                  <a:srgbClr val="FF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695379" y="6948157"/>
            <a:ext cx="3768277" cy="1821913"/>
            <a:chOff x="0" y="0"/>
            <a:chExt cx="5024369" cy="24292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24369" cy="2429217"/>
            </a:xfrm>
            <a:custGeom>
              <a:avLst/>
              <a:gdLst/>
              <a:ahLst/>
              <a:cxnLst/>
              <a:rect r="r" b="b" t="t" l="l"/>
              <a:pathLst>
                <a:path h="2429217" w="5024369">
                  <a:moveTo>
                    <a:pt x="0" y="0"/>
                  </a:moveTo>
                  <a:lnTo>
                    <a:pt x="5024369" y="0"/>
                  </a:lnTo>
                  <a:lnTo>
                    <a:pt x="5024369" y="2429217"/>
                  </a:lnTo>
                  <a:lnTo>
                    <a:pt x="0" y="2429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5284" r="-185684" b="-47560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30923" y="257470"/>
              <a:ext cx="4793446" cy="1961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2"/>
                </a:lnSpc>
                <a:spcBef>
                  <a:spcPct val="0"/>
                </a:spcBef>
              </a:pPr>
              <a:r>
                <a:rPr lang="en-US" b="true" sz="228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1:</a:t>
              </a:r>
            </a:p>
            <a:p>
              <a:pPr algn="l">
                <a:lnSpc>
                  <a:spcPts val="2282"/>
                </a:lnSpc>
                <a:spcBef>
                  <a:spcPct val="0"/>
                </a:spcBef>
              </a:pPr>
              <a:r>
                <a:rPr lang="en-US" sz="228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Menyediakan kesamarataan akses kepada pendidikan berkualiti bertaraf antarabangsa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395871" y="3246675"/>
            <a:ext cx="6969117" cy="1419115"/>
          </a:xfrm>
          <a:custGeom>
            <a:avLst/>
            <a:gdLst/>
            <a:ahLst/>
            <a:cxnLst/>
            <a:rect r="r" b="b" t="t" l="l"/>
            <a:pathLst>
              <a:path h="1419115" w="6969117">
                <a:moveTo>
                  <a:pt x="0" y="0"/>
                </a:moveTo>
                <a:lnTo>
                  <a:pt x="6969117" y="0"/>
                </a:lnTo>
                <a:lnTo>
                  <a:pt x="6969117" y="1419114"/>
                </a:lnTo>
                <a:lnTo>
                  <a:pt x="0" y="14191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402732" y="1578412"/>
            <a:ext cx="7962257" cy="149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2:  </a:t>
            </a:r>
            <a:r>
              <a:rPr lang="en-US" b="true" sz="4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Meningkatkan prestasi murid.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19985" y="1778437"/>
            <a:ext cx="2310158" cy="109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Peranan </a:t>
            </a:r>
          </a:p>
          <a:p>
            <a:pPr algn="l">
              <a:lnSpc>
                <a:spcPts val="4275"/>
              </a:lnSpc>
            </a:pPr>
            <a:r>
              <a:rPr lang="en-US" sz="4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saya?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9885" y="3294300"/>
            <a:ext cx="4881403" cy="888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6755">
                <a:solidFill>
                  <a:srgbClr val="ED211D"/>
                </a:solidFill>
                <a:latin typeface="Shrikhand"/>
                <a:ea typeface="Shrikhand"/>
                <a:cs typeface="Shrikhand"/>
                <a:sym typeface="Shrikhand"/>
              </a:rPr>
              <a:t>MOTIVASI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9885" y="3946534"/>
            <a:ext cx="8102847" cy="219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Teori P</a:t>
            </a: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enentuan Kendiri oleh Deci &amp; Ryan (SDT)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Kerangka Pemikiran Berkembang oleh Carol Dweck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860857" y="6887472"/>
            <a:ext cx="4039146" cy="2677880"/>
            <a:chOff x="0" y="0"/>
            <a:chExt cx="5385528" cy="357050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85528" cy="2544662"/>
            </a:xfrm>
            <a:custGeom>
              <a:avLst/>
              <a:gdLst/>
              <a:ahLst/>
              <a:cxnLst/>
              <a:rect r="r" b="b" t="t" l="l"/>
              <a:pathLst>
                <a:path h="2544662" w="5385528">
                  <a:moveTo>
                    <a:pt x="0" y="0"/>
                  </a:moveTo>
                  <a:lnTo>
                    <a:pt x="5385528" y="0"/>
                  </a:lnTo>
                  <a:lnTo>
                    <a:pt x="5385528" y="2544662"/>
                  </a:lnTo>
                  <a:lnTo>
                    <a:pt x="0" y="2544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0" y="2439887"/>
              <a:ext cx="5385528" cy="1130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73"/>
                </a:lnSpc>
              </a:pPr>
              <a:r>
                <a:rPr lang="en-US" sz="5052" b="true">
                  <a:solidFill>
                    <a:srgbClr val="FCE02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Gamification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6839" y="-307687"/>
            <a:ext cx="19181677" cy="10902374"/>
            <a:chOff x="0" y="0"/>
            <a:chExt cx="5051964" cy="28714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1965" cy="2871407"/>
            </a:xfrm>
            <a:custGeom>
              <a:avLst/>
              <a:gdLst/>
              <a:ahLst/>
              <a:cxnLst/>
              <a:rect r="r" b="b" t="t" l="l"/>
              <a:pathLst>
                <a:path h="2871407" w="5051965">
                  <a:moveTo>
                    <a:pt x="22602" y="0"/>
                  </a:moveTo>
                  <a:lnTo>
                    <a:pt x="5029362" y="0"/>
                  </a:lnTo>
                  <a:cubicBezTo>
                    <a:pt x="5035357" y="0"/>
                    <a:pt x="5041106" y="2381"/>
                    <a:pt x="5045344" y="6620"/>
                  </a:cubicBezTo>
                  <a:cubicBezTo>
                    <a:pt x="5049583" y="10859"/>
                    <a:pt x="5051965" y="16608"/>
                    <a:pt x="5051965" y="22602"/>
                  </a:cubicBezTo>
                  <a:lnTo>
                    <a:pt x="5051965" y="2848805"/>
                  </a:lnTo>
                  <a:cubicBezTo>
                    <a:pt x="5051965" y="2854800"/>
                    <a:pt x="5049583" y="2860548"/>
                    <a:pt x="5045344" y="2864787"/>
                  </a:cubicBezTo>
                  <a:cubicBezTo>
                    <a:pt x="5041106" y="2869026"/>
                    <a:pt x="5035357" y="2871407"/>
                    <a:pt x="5029362" y="2871407"/>
                  </a:cubicBezTo>
                  <a:lnTo>
                    <a:pt x="22602" y="2871407"/>
                  </a:lnTo>
                  <a:cubicBezTo>
                    <a:pt x="16608" y="2871407"/>
                    <a:pt x="10859" y="2869026"/>
                    <a:pt x="6620" y="2864787"/>
                  </a:cubicBezTo>
                  <a:cubicBezTo>
                    <a:pt x="2381" y="2860548"/>
                    <a:pt x="0" y="2854800"/>
                    <a:pt x="0" y="2848805"/>
                  </a:cubicBezTo>
                  <a:lnTo>
                    <a:pt x="0" y="22602"/>
                  </a:lnTo>
                  <a:cubicBezTo>
                    <a:pt x="0" y="16608"/>
                    <a:pt x="2381" y="10859"/>
                    <a:pt x="6620" y="6620"/>
                  </a:cubicBezTo>
                  <a:cubicBezTo>
                    <a:pt x="10859" y="2381"/>
                    <a:pt x="16608" y="0"/>
                    <a:pt x="22602" y="0"/>
                  </a:cubicBez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1964" cy="2909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578412"/>
            <a:ext cx="15630525" cy="67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2: </a:t>
            </a:r>
            <a:r>
              <a:rPr lang="en-US" b="true" sz="3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Meningkatkan prestasi murid.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637368" y="2485848"/>
            <a:ext cx="5630585" cy="7155535"/>
          </a:xfrm>
          <a:custGeom>
            <a:avLst/>
            <a:gdLst/>
            <a:ahLst/>
            <a:cxnLst/>
            <a:rect r="r" b="b" t="t" l="l"/>
            <a:pathLst>
              <a:path h="7155535" w="5630585">
                <a:moveTo>
                  <a:pt x="0" y="0"/>
                </a:moveTo>
                <a:lnTo>
                  <a:pt x="5630585" y="0"/>
                </a:lnTo>
                <a:lnTo>
                  <a:pt x="5630585" y="7155535"/>
                </a:lnTo>
                <a:lnTo>
                  <a:pt x="0" y="7155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07574" y="2514422"/>
            <a:ext cx="5873430" cy="7155535"/>
          </a:xfrm>
          <a:custGeom>
            <a:avLst/>
            <a:gdLst/>
            <a:ahLst/>
            <a:cxnLst/>
            <a:rect r="r" b="b" t="t" l="l"/>
            <a:pathLst>
              <a:path h="7155535" w="5873430">
                <a:moveTo>
                  <a:pt x="0" y="0"/>
                </a:moveTo>
                <a:lnTo>
                  <a:pt x="5873430" y="0"/>
                </a:lnTo>
                <a:lnTo>
                  <a:pt x="5873430" y="7155536"/>
                </a:lnTo>
                <a:lnTo>
                  <a:pt x="0" y="715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4715" y="2196082"/>
            <a:ext cx="1091285" cy="1091285"/>
          </a:xfrm>
          <a:custGeom>
            <a:avLst/>
            <a:gdLst/>
            <a:ahLst/>
            <a:cxnLst/>
            <a:rect r="r" b="b" t="t" l="l"/>
            <a:pathLst>
              <a:path h="1091285" w="1091285">
                <a:moveTo>
                  <a:pt x="0" y="0"/>
                </a:moveTo>
                <a:lnTo>
                  <a:pt x="1091285" y="0"/>
                </a:lnTo>
                <a:lnTo>
                  <a:pt x="1091285" y="1091286"/>
                </a:lnTo>
                <a:lnTo>
                  <a:pt x="0" y="1091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26000" y="2235637"/>
            <a:ext cx="2310158" cy="109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Peranan </a:t>
            </a:r>
          </a:p>
          <a:p>
            <a:pPr algn="l">
              <a:lnSpc>
                <a:spcPts val="4275"/>
              </a:lnSpc>
            </a:pPr>
            <a:r>
              <a:rPr lang="en-US" sz="4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saya?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857862" y="3600238"/>
            <a:ext cx="5455644" cy="6041145"/>
          </a:xfrm>
          <a:custGeom>
            <a:avLst/>
            <a:gdLst/>
            <a:ahLst/>
            <a:cxnLst/>
            <a:rect r="r" b="b" t="t" l="l"/>
            <a:pathLst>
              <a:path h="6041145" w="5455644">
                <a:moveTo>
                  <a:pt x="0" y="0"/>
                </a:moveTo>
                <a:lnTo>
                  <a:pt x="5455644" y="0"/>
                </a:lnTo>
                <a:lnTo>
                  <a:pt x="5455644" y="6041145"/>
                </a:lnTo>
                <a:lnTo>
                  <a:pt x="0" y="6041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361" t="-68015" r="-16231" b="-94793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637368" y="7909607"/>
            <a:ext cx="2289636" cy="1348693"/>
            <a:chOff x="0" y="0"/>
            <a:chExt cx="3052847" cy="17982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52847" cy="1798257"/>
            </a:xfrm>
            <a:custGeom>
              <a:avLst/>
              <a:gdLst/>
              <a:ahLst/>
              <a:cxnLst/>
              <a:rect r="r" b="b" t="t" l="l"/>
              <a:pathLst>
                <a:path h="1798257" w="3052847">
                  <a:moveTo>
                    <a:pt x="0" y="0"/>
                  </a:moveTo>
                  <a:lnTo>
                    <a:pt x="3052847" y="0"/>
                  </a:lnTo>
                  <a:lnTo>
                    <a:pt x="3052847" y="1798257"/>
                  </a:lnTo>
                  <a:lnTo>
                    <a:pt x="0" y="1798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0191" r="-185684" b="-374806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0311" y="206535"/>
              <a:ext cx="2912536" cy="1407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3: </a:t>
              </a:r>
            </a:p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Melahirkan rakyat Malaysia dengan penghayatan nilai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6839" y="-307687"/>
            <a:ext cx="19181677" cy="10902374"/>
            <a:chOff x="0" y="0"/>
            <a:chExt cx="5051964" cy="28714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1965" cy="2871407"/>
            </a:xfrm>
            <a:custGeom>
              <a:avLst/>
              <a:gdLst/>
              <a:ahLst/>
              <a:cxnLst/>
              <a:rect r="r" b="b" t="t" l="l"/>
              <a:pathLst>
                <a:path h="2871407" w="5051965">
                  <a:moveTo>
                    <a:pt x="22602" y="0"/>
                  </a:moveTo>
                  <a:lnTo>
                    <a:pt x="5029362" y="0"/>
                  </a:lnTo>
                  <a:cubicBezTo>
                    <a:pt x="5035357" y="0"/>
                    <a:pt x="5041106" y="2381"/>
                    <a:pt x="5045344" y="6620"/>
                  </a:cubicBezTo>
                  <a:cubicBezTo>
                    <a:pt x="5049583" y="10859"/>
                    <a:pt x="5051965" y="16608"/>
                    <a:pt x="5051965" y="22602"/>
                  </a:cubicBezTo>
                  <a:lnTo>
                    <a:pt x="5051965" y="2848805"/>
                  </a:lnTo>
                  <a:cubicBezTo>
                    <a:pt x="5051965" y="2854800"/>
                    <a:pt x="5049583" y="2860548"/>
                    <a:pt x="5045344" y="2864787"/>
                  </a:cubicBezTo>
                  <a:cubicBezTo>
                    <a:pt x="5041106" y="2869026"/>
                    <a:pt x="5035357" y="2871407"/>
                    <a:pt x="5029362" y="2871407"/>
                  </a:cubicBezTo>
                  <a:lnTo>
                    <a:pt x="22602" y="2871407"/>
                  </a:lnTo>
                  <a:cubicBezTo>
                    <a:pt x="16608" y="2871407"/>
                    <a:pt x="10859" y="2869026"/>
                    <a:pt x="6620" y="2864787"/>
                  </a:cubicBezTo>
                  <a:cubicBezTo>
                    <a:pt x="2381" y="2860548"/>
                    <a:pt x="0" y="2854800"/>
                    <a:pt x="0" y="2848805"/>
                  </a:cubicBezTo>
                  <a:lnTo>
                    <a:pt x="0" y="22602"/>
                  </a:lnTo>
                  <a:cubicBezTo>
                    <a:pt x="0" y="16608"/>
                    <a:pt x="2381" y="10859"/>
                    <a:pt x="6620" y="6620"/>
                  </a:cubicBezTo>
                  <a:cubicBezTo>
                    <a:pt x="10859" y="2381"/>
                    <a:pt x="16608" y="0"/>
                    <a:pt x="22602" y="0"/>
                  </a:cubicBez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1964" cy="2909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349937"/>
            <a:ext cx="1276304" cy="1276304"/>
          </a:xfrm>
          <a:custGeom>
            <a:avLst/>
            <a:gdLst/>
            <a:ahLst/>
            <a:cxnLst/>
            <a:rect r="r" b="b" t="t" l="l"/>
            <a:pathLst>
              <a:path h="1276304" w="1276304">
                <a:moveTo>
                  <a:pt x="0" y="0"/>
                </a:moveTo>
                <a:lnTo>
                  <a:pt x="1276304" y="0"/>
                </a:lnTo>
                <a:lnTo>
                  <a:pt x="1276304" y="1276304"/>
                </a:lnTo>
                <a:lnTo>
                  <a:pt x="0" y="1276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1921312"/>
            <a:ext cx="8632763" cy="5158919"/>
          </a:xfrm>
          <a:custGeom>
            <a:avLst/>
            <a:gdLst/>
            <a:ahLst/>
            <a:cxnLst/>
            <a:rect r="r" b="b" t="t" l="l"/>
            <a:pathLst>
              <a:path h="5158919" w="8632763">
                <a:moveTo>
                  <a:pt x="0" y="0"/>
                </a:moveTo>
                <a:lnTo>
                  <a:pt x="8632763" y="0"/>
                </a:lnTo>
                <a:lnTo>
                  <a:pt x="8632763" y="5158919"/>
                </a:lnTo>
                <a:lnTo>
                  <a:pt x="0" y="5158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606987"/>
            <a:ext cx="1563052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2: 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Meningkatkan prestasi murid.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3877" y="2435662"/>
            <a:ext cx="191259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Impak</a:t>
            </a:r>
          </a:p>
          <a:p>
            <a:pPr algn="l">
              <a:lnSpc>
                <a:spcPts val="5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saya?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603382" y="7575531"/>
            <a:ext cx="3173382" cy="1669119"/>
            <a:chOff x="0" y="0"/>
            <a:chExt cx="4231176" cy="22254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31176" cy="2225492"/>
            </a:xfrm>
            <a:custGeom>
              <a:avLst/>
              <a:gdLst/>
              <a:ahLst/>
              <a:cxnLst/>
              <a:rect r="r" b="b" t="t" l="l"/>
              <a:pathLst>
                <a:path h="2225492" w="4231176">
                  <a:moveTo>
                    <a:pt x="0" y="0"/>
                  </a:moveTo>
                  <a:lnTo>
                    <a:pt x="4231176" y="0"/>
                  </a:lnTo>
                  <a:lnTo>
                    <a:pt x="4231176" y="2225492"/>
                  </a:lnTo>
                  <a:lnTo>
                    <a:pt x="0" y="2225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409" r="-185684" b="-425743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94468" y="225585"/>
              <a:ext cx="4036708" cy="1815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8"/>
                </a:lnSpc>
              </a:pPr>
              <a:r>
                <a:rPr lang="en-US" sz="2598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Anjakan 10: </a:t>
              </a:r>
            </a:p>
            <a:p>
              <a:pPr algn="l">
                <a:lnSpc>
                  <a:spcPts val="2598"/>
                </a:lnSpc>
                <a:spcBef>
                  <a:spcPct val="0"/>
                </a:spcBef>
              </a:pPr>
              <a:r>
                <a:rPr lang="en-US" sz="2598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Memaksimumkan Keberhasilan Murid Bagi Setiap Ringgit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6925784"/>
            <a:ext cx="2138328" cy="139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3"/>
              </a:lnSpc>
            </a:pPr>
            <a:r>
              <a:rPr lang="en-US" sz="3623" b="true">
                <a:solidFill>
                  <a:srgbClr val="FF00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 pelajar</a:t>
            </a:r>
          </a:p>
          <a:p>
            <a:pPr algn="r">
              <a:lnSpc>
                <a:spcPts val="3623"/>
              </a:lnSpc>
            </a:pPr>
            <a:r>
              <a:rPr lang="en-US" sz="362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(SP015)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71441" y="2445187"/>
            <a:ext cx="2793249" cy="184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4831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52 pelajar</a:t>
            </a:r>
          </a:p>
          <a:p>
            <a:pPr algn="l">
              <a:lnSpc>
                <a:spcPts val="4831"/>
              </a:lnSpc>
            </a:pPr>
            <a:r>
              <a:rPr lang="en-US" sz="4831" b="true">
                <a:solidFill>
                  <a:srgbClr val="FEFD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(SP025)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9633" y="8260019"/>
            <a:ext cx="1352207" cy="61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7"/>
              </a:lnSpc>
            </a:pPr>
            <a:r>
              <a:rPr lang="en-US" sz="3619" b="true">
                <a:solidFill>
                  <a:srgbClr val="FEFD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36.8%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30233" y="4211096"/>
            <a:ext cx="1794991" cy="82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9"/>
              </a:lnSpc>
            </a:pPr>
            <a:r>
              <a:rPr lang="en-US" sz="4835" b="true">
                <a:solidFill>
                  <a:srgbClr val="FEFD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91.2%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497760" y="5650156"/>
            <a:ext cx="2669268" cy="1088780"/>
          </a:xfrm>
          <a:custGeom>
            <a:avLst/>
            <a:gdLst/>
            <a:ahLst/>
            <a:cxnLst/>
            <a:rect r="r" b="b" t="t" l="l"/>
            <a:pathLst>
              <a:path h="1088780" w="2669268">
                <a:moveTo>
                  <a:pt x="0" y="0"/>
                </a:moveTo>
                <a:lnTo>
                  <a:pt x="2669268" y="0"/>
                </a:lnTo>
                <a:lnTo>
                  <a:pt x="2669268" y="1088780"/>
                </a:lnTo>
                <a:lnTo>
                  <a:pt x="0" y="1088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432498" y="8326694"/>
            <a:ext cx="4503548" cy="1422763"/>
          </a:xfrm>
          <a:custGeom>
            <a:avLst/>
            <a:gdLst/>
            <a:ahLst/>
            <a:cxnLst/>
            <a:rect r="r" b="b" t="t" l="l"/>
            <a:pathLst>
              <a:path h="1422763" w="4503548">
                <a:moveTo>
                  <a:pt x="0" y="0"/>
                </a:moveTo>
                <a:lnTo>
                  <a:pt x="4503548" y="0"/>
                </a:lnTo>
                <a:lnTo>
                  <a:pt x="4503548" y="1422762"/>
                </a:lnTo>
                <a:lnTo>
                  <a:pt x="0" y="1422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677305" y="7043395"/>
            <a:ext cx="4503548" cy="1064271"/>
          </a:xfrm>
          <a:custGeom>
            <a:avLst/>
            <a:gdLst/>
            <a:ahLst/>
            <a:cxnLst/>
            <a:rect r="r" b="b" t="t" l="l"/>
            <a:pathLst>
              <a:path h="1064271" w="4503548">
                <a:moveTo>
                  <a:pt x="0" y="0"/>
                </a:moveTo>
                <a:lnTo>
                  <a:pt x="4503548" y="0"/>
                </a:lnTo>
                <a:lnTo>
                  <a:pt x="4503548" y="1064271"/>
                </a:lnTo>
                <a:lnTo>
                  <a:pt x="0" y="1064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104791" y="8234477"/>
            <a:ext cx="4316382" cy="1607196"/>
          </a:xfrm>
          <a:custGeom>
            <a:avLst/>
            <a:gdLst/>
            <a:ahLst/>
            <a:cxnLst/>
            <a:rect r="r" b="b" t="t" l="l"/>
            <a:pathLst>
              <a:path h="1607196" w="4316382">
                <a:moveTo>
                  <a:pt x="0" y="0"/>
                </a:moveTo>
                <a:lnTo>
                  <a:pt x="4316382" y="0"/>
                </a:lnTo>
                <a:lnTo>
                  <a:pt x="4316382" y="1607196"/>
                </a:lnTo>
                <a:lnTo>
                  <a:pt x="0" y="1607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30653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447553" y="7080231"/>
            <a:ext cx="4363388" cy="1462919"/>
          </a:xfrm>
          <a:custGeom>
            <a:avLst/>
            <a:gdLst/>
            <a:ahLst/>
            <a:cxnLst/>
            <a:rect r="r" b="b" t="t" l="l"/>
            <a:pathLst>
              <a:path h="1462919" w="4363388">
                <a:moveTo>
                  <a:pt x="0" y="0"/>
                </a:moveTo>
                <a:lnTo>
                  <a:pt x="4363388" y="0"/>
                </a:lnTo>
                <a:lnTo>
                  <a:pt x="4363388" y="1462919"/>
                </a:lnTo>
                <a:lnTo>
                  <a:pt x="0" y="14629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49122" y="3838982"/>
            <a:ext cx="3511763" cy="1651053"/>
          </a:xfrm>
          <a:custGeom>
            <a:avLst/>
            <a:gdLst/>
            <a:ahLst/>
            <a:cxnLst/>
            <a:rect r="r" b="b" t="t" l="l"/>
            <a:pathLst>
              <a:path h="1651053" w="3511763">
                <a:moveTo>
                  <a:pt x="0" y="0"/>
                </a:moveTo>
                <a:lnTo>
                  <a:pt x="3511763" y="0"/>
                </a:lnTo>
                <a:lnTo>
                  <a:pt x="3511763" y="1651053"/>
                </a:lnTo>
                <a:lnTo>
                  <a:pt x="0" y="1651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167028" y="4446184"/>
            <a:ext cx="3482527" cy="2407944"/>
          </a:xfrm>
          <a:custGeom>
            <a:avLst/>
            <a:gdLst/>
            <a:ahLst/>
            <a:cxnLst/>
            <a:rect r="r" b="b" t="t" l="l"/>
            <a:pathLst>
              <a:path h="2407944" w="3482527">
                <a:moveTo>
                  <a:pt x="0" y="0"/>
                </a:moveTo>
                <a:lnTo>
                  <a:pt x="3482527" y="0"/>
                </a:lnTo>
                <a:lnTo>
                  <a:pt x="3482527" y="2407944"/>
                </a:lnTo>
                <a:lnTo>
                  <a:pt x="0" y="24079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677305" y="4564802"/>
            <a:ext cx="2419409" cy="1920406"/>
          </a:xfrm>
          <a:custGeom>
            <a:avLst/>
            <a:gdLst/>
            <a:ahLst/>
            <a:cxnLst/>
            <a:rect r="r" b="b" t="t" l="l"/>
            <a:pathLst>
              <a:path h="1920406" w="2419409">
                <a:moveTo>
                  <a:pt x="0" y="0"/>
                </a:moveTo>
                <a:lnTo>
                  <a:pt x="2419409" y="0"/>
                </a:lnTo>
                <a:lnTo>
                  <a:pt x="2419409" y="1920406"/>
                </a:lnTo>
                <a:lnTo>
                  <a:pt x="0" y="19204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815477" y="5311620"/>
            <a:ext cx="2281237" cy="50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5"/>
              </a:lnSpc>
            </a:pPr>
            <a:r>
              <a:rPr lang="en-US" sz="3865" b="true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148%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0762" y="-200025"/>
            <a:ext cx="18808762" cy="12554848"/>
          </a:xfrm>
          <a:custGeom>
            <a:avLst/>
            <a:gdLst/>
            <a:ahLst/>
            <a:cxnLst/>
            <a:rect r="r" b="b" t="t" l="l"/>
            <a:pathLst>
              <a:path h="12554848" w="18808762">
                <a:moveTo>
                  <a:pt x="0" y="0"/>
                </a:moveTo>
                <a:lnTo>
                  <a:pt x="18808762" y="0"/>
                </a:lnTo>
                <a:lnTo>
                  <a:pt x="18808762" y="12554848"/>
                </a:lnTo>
                <a:lnTo>
                  <a:pt x="0" y="12554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795861" y="2762949"/>
            <a:ext cx="6959840" cy="2541482"/>
          </a:xfrm>
          <a:prstGeom prst="line">
            <a:avLst/>
          </a:prstGeom>
          <a:ln cap="flat" w="190500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ysDot"/>
            <a:headEnd type="triangle" len="med" w="lg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 flipH="true">
            <a:off x="5543651" y="2740793"/>
            <a:ext cx="6943498" cy="2585795"/>
          </a:xfrm>
          <a:prstGeom prst="line">
            <a:avLst/>
          </a:prstGeom>
          <a:ln cap="flat" w="190500">
            <a:gradFill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ysDot"/>
            <a:headEnd type="triangle" len="med" w="lg"/>
            <a:tailEnd type="triangle" len="med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538700" y="3880682"/>
            <a:ext cx="1022756" cy="1096969"/>
          </a:xfrm>
          <a:custGeom>
            <a:avLst/>
            <a:gdLst/>
            <a:ahLst/>
            <a:cxnLst/>
            <a:rect r="r" b="b" t="t" l="l"/>
            <a:pathLst>
              <a:path h="1096969" w="1022756">
                <a:moveTo>
                  <a:pt x="0" y="0"/>
                </a:moveTo>
                <a:lnTo>
                  <a:pt x="1022756" y="0"/>
                </a:lnTo>
                <a:lnTo>
                  <a:pt x="1022756" y="1096969"/>
                </a:lnTo>
                <a:lnTo>
                  <a:pt x="0" y="1096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38700" y="2975430"/>
            <a:ext cx="3206666" cy="104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8"/>
              </a:lnSpc>
            </a:pPr>
            <a:r>
              <a:rPr lang="en-US" b="true" sz="6084" i="true" spc="-212">
                <a:solidFill>
                  <a:srgbClr val="F4510E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Sarjana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20940" y="3627379"/>
            <a:ext cx="3431683" cy="104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18"/>
              </a:lnSpc>
            </a:pPr>
            <a:r>
              <a:rPr lang="en-US" b="true" sz="6084" i="true" spc="-212">
                <a:solidFill>
                  <a:srgbClr val="88D499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Holistik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3832" y="1342548"/>
            <a:ext cx="1563052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3:  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Meningkatkan tahap profesionalisme bidang kepakaran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0267" y="1971412"/>
            <a:ext cx="478705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 b="true">
                <a:solidFill>
                  <a:srgbClr val="CEF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KIK &amp; Inovasi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0267" y="2952487"/>
            <a:ext cx="478705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 i="true">
                <a:solidFill>
                  <a:srgbClr val="CDFBD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Lesson Crafter</a:t>
            </a:r>
          </a:p>
          <a:p>
            <a:pPr algn="r">
              <a:lnSpc>
                <a:spcPts val="3499"/>
              </a:lnSpc>
            </a:pPr>
            <a:r>
              <a:rPr lang="en-US" b="true" sz="2499" i="true">
                <a:solidFill>
                  <a:srgbClr val="CDFBD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Test Scheduler</a:t>
            </a:r>
          </a:p>
          <a:p>
            <a:pPr algn="r">
              <a:lnSpc>
                <a:spcPts val="3499"/>
              </a:lnSpc>
            </a:pPr>
            <a:r>
              <a:rPr lang="en-US" b="true" sz="2499" i="true">
                <a:solidFill>
                  <a:srgbClr val="CDFBD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Matrix Metric Match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68811" y="4974953"/>
            <a:ext cx="478616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98B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68811" y="5956028"/>
            <a:ext cx="47861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98BCF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Foundations &amp; Frictions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53880" y="2234971"/>
            <a:ext cx="52010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969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Sumbangan Luar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53880" y="3041421"/>
            <a:ext cx="4786166" cy="134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i="true" b="true">
                <a:solidFill>
                  <a:srgbClr val="FA66C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Bengkel Discord IPGKBL</a:t>
            </a:r>
          </a:p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FA66C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Sinergi Inkubator STEM SMTS</a:t>
            </a:r>
          </a:p>
          <a:p>
            <a:pPr algn="l">
              <a:lnSpc>
                <a:spcPts val="3499"/>
              </a:lnSpc>
            </a:pPr>
            <a:r>
              <a:rPr lang="en-US" sz="2499" i="true" b="true">
                <a:solidFill>
                  <a:srgbClr val="FA66C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Easy Math &amp; Science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4713" y="4578078"/>
            <a:ext cx="488617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b="true">
                <a:solidFill>
                  <a:srgbClr val="FDD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Kajian Tindakan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3832" y="5549628"/>
            <a:ext cx="478705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 i="true">
                <a:solidFill>
                  <a:srgbClr val="FCD864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AI-Powered Tutoring for Conceptual Clarity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9142033" y="5304431"/>
            <a:ext cx="0" cy="2226378"/>
          </a:xfrm>
          <a:prstGeom prst="line">
            <a:avLst/>
          </a:prstGeom>
          <a:ln cap="flat" w="190500">
            <a:solidFill>
              <a:srgbClr val="FF0013"/>
            </a:solidFill>
            <a:prstDash val="sysDot"/>
            <a:headEnd type="triangle" len="med" w="lg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5337778" y="7578435"/>
            <a:ext cx="867687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00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Kurikulum &amp; Pentaksiran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37778" y="8413460"/>
            <a:ext cx="741792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i="true">
                <a:solidFill>
                  <a:srgbClr val="FF001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Pemeriksa Skrip Jawapan Peperiksaan</a:t>
            </a:r>
          </a:p>
          <a:p>
            <a:pPr algn="just">
              <a:lnSpc>
                <a:spcPts val="4200"/>
              </a:lnSpc>
            </a:pPr>
            <a:r>
              <a:rPr lang="en-US" b="true" sz="3000" i="true">
                <a:solidFill>
                  <a:srgbClr val="FF001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Penggubal Modul Amali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63832" y="7792307"/>
            <a:ext cx="3173382" cy="1668903"/>
            <a:chOff x="0" y="0"/>
            <a:chExt cx="4231176" cy="22252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31176" cy="2225204"/>
            </a:xfrm>
            <a:custGeom>
              <a:avLst/>
              <a:gdLst/>
              <a:ahLst/>
              <a:cxnLst/>
              <a:rect r="r" b="b" t="t" l="l"/>
              <a:pathLst>
                <a:path h="2225204" w="4231176">
                  <a:moveTo>
                    <a:pt x="0" y="0"/>
                  </a:moveTo>
                  <a:lnTo>
                    <a:pt x="4231176" y="0"/>
                  </a:lnTo>
                  <a:lnTo>
                    <a:pt x="4231176" y="2225204"/>
                  </a:lnTo>
                  <a:lnTo>
                    <a:pt x="0" y="222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7417" r="-185684" b="-425805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94468" y="225585"/>
              <a:ext cx="4036708" cy="1815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8"/>
                </a:lnSpc>
              </a:pPr>
              <a:r>
                <a:rPr lang="en-US" sz="2598" b="true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4:</a:t>
              </a:r>
            </a:p>
            <a:p>
              <a:pPr algn="l">
                <a:lnSpc>
                  <a:spcPts val="2598"/>
                </a:lnSpc>
                <a:spcBef>
                  <a:spcPct val="0"/>
                </a:spcBef>
              </a:pPr>
              <a:r>
                <a:rPr lang="en-US" sz="2598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Transformasi keguruan sebagai pfofesion pilihan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038826" y="7683210"/>
            <a:ext cx="3220474" cy="1992799"/>
            <a:chOff x="0" y="0"/>
            <a:chExt cx="4293965" cy="26570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93965" cy="2657066"/>
            </a:xfrm>
            <a:custGeom>
              <a:avLst/>
              <a:gdLst/>
              <a:ahLst/>
              <a:cxnLst/>
              <a:rect r="r" b="b" t="t" l="l"/>
              <a:pathLst>
                <a:path h="2657066" w="4293965">
                  <a:moveTo>
                    <a:pt x="0" y="0"/>
                  </a:moveTo>
                  <a:lnTo>
                    <a:pt x="4293965" y="0"/>
                  </a:lnTo>
                  <a:lnTo>
                    <a:pt x="4293965" y="2657066"/>
                  </a:lnTo>
                  <a:lnTo>
                    <a:pt x="0" y="2657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7298" r="-185684" b="-354384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97354" y="216060"/>
              <a:ext cx="4096611" cy="2256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7:</a:t>
              </a:r>
            </a:p>
            <a:p>
              <a:pPr algn="l">
                <a:lnSpc>
                  <a:spcPts val="26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Memanfaatkan ICT bagi meningkatkan kualiti pembelajaran di Malaysia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4713" y="2883337"/>
            <a:ext cx="3802259" cy="1405640"/>
            <a:chOff x="0" y="0"/>
            <a:chExt cx="5069678" cy="1874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69678" cy="776318"/>
            </a:xfrm>
            <a:custGeom>
              <a:avLst/>
              <a:gdLst/>
              <a:ahLst/>
              <a:cxnLst/>
              <a:rect r="r" b="b" t="t" l="l"/>
              <a:pathLst>
                <a:path h="776318" w="5069678">
                  <a:moveTo>
                    <a:pt x="0" y="0"/>
                  </a:moveTo>
                  <a:lnTo>
                    <a:pt x="5069678" y="0"/>
                  </a:lnTo>
                  <a:lnTo>
                    <a:pt x="5069678" y="776318"/>
                  </a:lnTo>
                  <a:lnTo>
                    <a:pt x="0" y="77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0734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133337"/>
              <a:ext cx="5069678" cy="740849"/>
            </a:xfrm>
            <a:custGeom>
              <a:avLst/>
              <a:gdLst/>
              <a:ahLst/>
              <a:cxnLst/>
              <a:rect r="r" b="b" t="t" l="l"/>
              <a:pathLst>
                <a:path h="740849" w="5069678">
                  <a:moveTo>
                    <a:pt x="0" y="0"/>
                  </a:moveTo>
                  <a:lnTo>
                    <a:pt x="5069678" y="0"/>
                  </a:lnTo>
                  <a:lnTo>
                    <a:pt x="5069678" y="740849"/>
                  </a:lnTo>
                  <a:lnTo>
                    <a:pt x="0" y="740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7267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58945" y="510970"/>
              <a:ext cx="3751787" cy="574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b="true" sz="2895" spc="-86">
                  <a:solidFill>
                    <a:srgbClr val="FDD742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Inovasi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58945" y="992560"/>
              <a:ext cx="3751787" cy="511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5"/>
                </a:lnSpc>
              </a:pPr>
              <a:r>
                <a:rPr lang="en-US" sz="2895" spc="-86" b="true">
                  <a:solidFill>
                    <a:srgbClr val="88D499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Merentas Jabatan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-10800000">
            <a:off x="1058922" y="4072279"/>
            <a:ext cx="1408766" cy="1326251"/>
          </a:xfrm>
          <a:custGeom>
            <a:avLst/>
            <a:gdLst/>
            <a:ahLst/>
            <a:cxnLst/>
            <a:rect r="r" b="b" t="t" l="l"/>
            <a:pathLst>
              <a:path h="1326251" w="1408766">
                <a:moveTo>
                  <a:pt x="1408766" y="0"/>
                </a:moveTo>
                <a:lnTo>
                  <a:pt x="0" y="0"/>
                </a:lnTo>
                <a:lnTo>
                  <a:pt x="0" y="1326251"/>
                </a:lnTo>
                <a:lnTo>
                  <a:pt x="1408766" y="1326251"/>
                </a:lnTo>
                <a:lnTo>
                  <a:pt x="1408766" y="0"/>
                </a:lnTo>
                <a:close/>
              </a:path>
            </a:pathLst>
          </a:custGeom>
          <a:blipFill>
            <a:blip r:embed="rId4"/>
            <a:stretch>
              <a:fillRect l="0" t="0" r="-268706" b="-10855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52165" y="3405368"/>
            <a:ext cx="1040489" cy="361579"/>
          </a:xfrm>
          <a:custGeom>
            <a:avLst/>
            <a:gdLst/>
            <a:ahLst/>
            <a:cxnLst/>
            <a:rect r="r" b="b" t="t" l="l"/>
            <a:pathLst>
              <a:path h="361579" w="1040489">
                <a:moveTo>
                  <a:pt x="0" y="0"/>
                </a:moveTo>
                <a:lnTo>
                  <a:pt x="1040488" y="0"/>
                </a:lnTo>
                <a:lnTo>
                  <a:pt x="1040488" y="361578"/>
                </a:lnTo>
                <a:lnTo>
                  <a:pt x="0" y="361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508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4713" y="6046626"/>
            <a:ext cx="3802259" cy="582238"/>
          </a:xfrm>
          <a:custGeom>
            <a:avLst/>
            <a:gdLst/>
            <a:ahLst/>
            <a:cxnLst/>
            <a:rect r="r" b="b" t="t" l="l"/>
            <a:pathLst>
              <a:path h="582238" w="3802259">
                <a:moveTo>
                  <a:pt x="0" y="0"/>
                </a:moveTo>
                <a:lnTo>
                  <a:pt x="3802259" y="0"/>
                </a:lnTo>
                <a:lnTo>
                  <a:pt x="3802259" y="582238"/>
                </a:lnTo>
                <a:lnTo>
                  <a:pt x="0" y="58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734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4713" y="6896629"/>
            <a:ext cx="3802259" cy="555637"/>
          </a:xfrm>
          <a:custGeom>
            <a:avLst/>
            <a:gdLst/>
            <a:ahLst/>
            <a:cxnLst/>
            <a:rect r="r" b="b" t="t" l="l"/>
            <a:pathLst>
              <a:path h="555637" w="3802259">
                <a:moveTo>
                  <a:pt x="0" y="0"/>
                </a:moveTo>
                <a:lnTo>
                  <a:pt x="3802259" y="0"/>
                </a:lnTo>
                <a:lnTo>
                  <a:pt x="3802259" y="555637"/>
                </a:lnTo>
                <a:lnTo>
                  <a:pt x="0" y="555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267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10800000">
            <a:off x="1058922" y="7252048"/>
            <a:ext cx="1191479" cy="867275"/>
          </a:xfrm>
          <a:custGeom>
            <a:avLst/>
            <a:gdLst/>
            <a:ahLst/>
            <a:cxnLst/>
            <a:rect r="r" b="b" t="t" l="l"/>
            <a:pathLst>
              <a:path h="867275" w="1191479">
                <a:moveTo>
                  <a:pt x="1191479" y="0"/>
                </a:moveTo>
                <a:lnTo>
                  <a:pt x="0" y="0"/>
                </a:lnTo>
                <a:lnTo>
                  <a:pt x="0" y="867276"/>
                </a:lnTo>
                <a:lnTo>
                  <a:pt x="1191479" y="867276"/>
                </a:lnTo>
                <a:lnTo>
                  <a:pt x="1191479" y="0"/>
                </a:lnTo>
                <a:close/>
              </a:path>
            </a:pathLst>
          </a:custGeom>
          <a:blipFill>
            <a:blip r:embed="rId4"/>
            <a:stretch>
              <a:fillRect l="0" t="0" r="-335946" b="-21891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52165" y="6556044"/>
            <a:ext cx="1040489" cy="361579"/>
          </a:xfrm>
          <a:custGeom>
            <a:avLst/>
            <a:gdLst/>
            <a:ahLst/>
            <a:cxnLst/>
            <a:rect r="r" b="b" t="t" l="l"/>
            <a:pathLst>
              <a:path h="361579" w="1040489">
                <a:moveTo>
                  <a:pt x="0" y="0"/>
                </a:moveTo>
                <a:lnTo>
                  <a:pt x="1040488" y="0"/>
                </a:lnTo>
                <a:lnTo>
                  <a:pt x="1040488" y="361579"/>
                </a:lnTo>
                <a:lnTo>
                  <a:pt x="0" y="361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508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28267" y="2683312"/>
            <a:ext cx="8959175" cy="3835931"/>
          </a:xfrm>
          <a:custGeom>
            <a:avLst/>
            <a:gdLst/>
            <a:ahLst/>
            <a:cxnLst/>
            <a:rect r="r" b="b" t="t" l="l"/>
            <a:pathLst>
              <a:path h="3835931" w="8959175">
                <a:moveTo>
                  <a:pt x="0" y="0"/>
                </a:moveTo>
                <a:lnTo>
                  <a:pt x="8959175" y="0"/>
                </a:lnTo>
                <a:lnTo>
                  <a:pt x="8959175" y="3835931"/>
                </a:lnTo>
                <a:lnTo>
                  <a:pt x="0" y="3835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06987"/>
            <a:ext cx="1563052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4:  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Menggalakkan inovasi dalam kalangan murid/ pelajar/ peserta dan rakan sekerja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73760" y="3450038"/>
            <a:ext cx="4110849" cy="39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  <a:spcBef>
                <a:spcPct val="0"/>
              </a:spcBef>
            </a:pPr>
            <a:r>
              <a:rPr lang="en-US" sz="3425">
                <a:solidFill>
                  <a:srgbClr val="FF19CF"/>
                </a:solidFill>
                <a:latin typeface="PT Serif"/>
                <a:ea typeface="PT Serif"/>
                <a:cs typeface="PT Serif"/>
                <a:sym typeface="PT Serif"/>
              </a:rPr>
              <a:t>Lesson Crafter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12675" y="5002467"/>
            <a:ext cx="3977429" cy="39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  <a:spcBef>
                <a:spcPct val="0"/>
              </a:spcBef>
            </a:pPr>
            <a:r>
              <a:rPr lang="en-US" sz="3425">
                <a:solidFill>
                  <a:srgbClr val="FDD742"/>
                </a:solidFill>
                <a:latin typeface="PT Serif"/>
                <a:ea typeface="PT Serif"/>
                <a:cs typeface="PT Serif"/>
                <a:sym typeface="PT Serif"/>
              </a:rPr>
              <a:t>Merit Matrix Match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73760" y="3828052"/>
            <a:ext cx="2644882" cy="94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Bersama Unit </a:t>
            </a:r>
          </a:p>
          <a:p>
            <a:pPr algn="l">
              <a:lnSpc>
                <a:spcPts val="3836"/>
              </a:lnSpc>
            </a:pPr>
            <a:r>
              <a:rPr lang="en-US" sz="27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Sains Komputer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67688" y="5284131"/>
            <a:ext cx="4160292" cy="46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Bersama Unit Kaunseling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8922" y="6802189"/>
            <a:ext cx="2813841" cy="41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895" spc="-86">
                <a:solidFill>
                  <a:srgbClr val="FDD742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Inovatif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8922" y="6413945"/>
            <a:ext cx="2813841" cy="36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895" spc="-86">
                <a:solidFill>
                  <a:srgbClr val="88D49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Unit Fizik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50401" y="7585616"/>
            <a:ext cx="2701017" cy="74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  <a:spcBef>
                <a:spcPct val="0"/>
              </a:spcBef>
            </a:pPr>
            <a:r>
              <a:rPr lang="en-US" sz="3425">
                <a:solidFill>
                  <a:srgbClr val="88D499"/>
                </a:solidFill>
                <a:latin typeface="PT Serif"/>
                <a:ea typeface="PT Serif"/>
                <a:cs typeface="PT Serif"/>
                <a:sym typeface="PT Serif"/>
              </a:rPr>
              <a:t>Coursework Analyzer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92653" y="6621136"/>
            <a:ext cx="2332829" cy="108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  <a:spcBef>
                <a:spcPct val="0"/>
              </a:spcBef>
            </a:pPr>
            <a:r>
              <a:rPr lang="en-US" sz="3425">
                <a:solidFill>
                  <a:srgbClr val="2BD4E2"/>
                </a:solidFill>
                <a:latin typeface="PT Serif"/>
                <a:ea typeface="PT Serif"/>
                <a:cs typeface="PT Serif"/>
                <a:sym typeface="PT Serif"/>
              </a:rPr>
              <a:t>Practical Test Scheduler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28267" y="6363049"/>
            <a:ext cx="4909903" cy="75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3"/>
              </a:lnSpc>
            </a:pPr>
            <a:r>
              <a:rPr lang="en-US" sz="44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Peranan saya?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28267" y="7222987"/>
            <a:ext cx="8786022" cy="135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2"/>
              </a:lnSpc>
              <a:spcBef>
                <a:spcPct val="0"/>
              </a:spcBef>
            </a:pPr>
            <a:r>
              <a:rPr lang="en-US" b="true" sz="2530">
                <a:solidFill>
                  <a:srgbClr val="FEFDEF"/>
                </a:solidFill>
                <a:latin typeface="Poppins Bold"/>
                <a:ea typeface="Poppins Bold"/>
                <a:cs typeface="Poppins Bold"/>
                <a:sym typeface="Poppins Bold"/>
              </a:rPr>
              <a:t>Menyokong pembangunan budaya kesarjanaan dalam kalangan warga kolej sebagai ahli pengurusan KIK dan Inovasi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564713" y="8319349"/>
            <a:ext cx="3308050" cy="1440876"/>
            <a:chOff x="0" y="0"/>
            <a:chExt cx="4410733" cy="192116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10733" cy="1921168"/>
            </a:xfrm>
            <a:custGeom>
              <a:avLst/>
              <a:gdLst/>
              <a:ahLst/>
              <a:cxnLst/>
              <a:rect r="r" b="b" t="t" l="l"/>
              <a:pathLst>
                <a:path h="1921168" w="4410733">
                  <a:moveTo>
                    <a:pt x="0" y="0"/>
                  </a:moveTo>
                  <a:lnTo>
                    <a:pt x="4410733" y="0"/>
                  </a:lnTo>
                  <a:lnTo>
                    <a:pt x="4410733" y="1921168"/>
                  </a:lnTo>
                  <a:lnTo>
                    <a:pt x="0" y="192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1400" r="-185684" b="-524491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202720" y="185213"/>
              <a:ext cx="4208013" cy="1576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b="true" sz="224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9:</a:t>
              </a:r>
            </a:p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Bekerjasama dengan ibu bapa, komuniti dan sektor swasta secara meluas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921135" y="8459155"/>
            <a:ext cx="3308050" cy="1161264"/>
            <a:chOff x="0" y="0"/>
            <a:chExt cx="4410733" cy="154835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410733" cy="1548352"/>
            </a:xfrm>
            <a:custGeom>
              <a:avLst/>
              <a:gdLst/>
              <a:ahLst/>
              <a:cxnLst/>
              <a:rect r="r" b="b" t="t" l="l"/>
              <a:pathLst>
                <a:path h="1548352" w="4410733">
                  <a:moveTo>
                    <a:pt x="0" y="0"/>
                  </a:moveTo>
                  <a:lnTo>
                    <a:pt x="4410733" y="0"/>
                  </a:lnTo>
                  <a:lnTo>
                    <a:pt x="4410733" y="1548352"/>
                  </a:lnTo>
                  <a:lnTo>
                    <a:pt x="0" y="1548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1000" r="-185684" b="-662819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202720" y="185213"/>
              <a:ext cx="4208013" cy="1203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b="true" sz="224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Anjakan 11:</a:t>
              </a:r>
              <a:r>
                <a:rPr lang="en-US" b="true" sz="2242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 </a:t>
              </a:r>
            </a:p>
            <a:p>
              <a:pPr algn="l">
                <a:lnSpc>
                  <a:spcPts val="2242"/>
                </a:lnSpc>
                <a:spcBef>
                  <a:spcPct val="0"/>
                </a:spcBef>
              </a:pP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M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e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ni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ng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katk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an 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Ketel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u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s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an dan 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k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aun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ta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bili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i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 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Aw</a:t>
              </a:r>
              <a:r>
                <a:rPr lang="en-US" sz="2242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am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4476" y="-334371"/>
            <a:ext cx="19476876" cy="10955743"/>
          </a:xfrm>
          <a:custGeom>
            <a:avLst/>
            <a:gdLst/>
            <a:ahLst/>
            <a:cxnLst/>
            <a:rect r="r" b="b" t="t" l="l"/>
            <a:pathLst>
              <a:path h="10955743" w="19476876">
                <a:moveTo>
                  <a:pt x="0" y="0"/>
                </a:moveTo>
                <a:lnTo>
                  <a:pt x="19476877" y="0"/>
                </a:lnTo>
                <a:lnTo>
                  <a:pt x="19476877" y="10955742"/>
                </a:lnTo>
                <a:lnTo>
                  <a:pt x="0" y="1095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09257" y="3818136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084" y="1606987"/>
            <a:ext cx="15630525" cy="160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5: 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Merealisasikan harapan dan wawasan Pendidikan negara selaras dengan aspirasi global dan </a:t>
            </a:r>
            <a:r>
              <a:rPr lang="en-US" b="true" sz="300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aspirasi kebangsaan.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0226" y="3760986"/>
            <a:ext cx="6063632" cy="109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32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Prakarsa Pendidikan Madani 1:  Akses Pendidikan Saksama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56652" y="3752031"/>
            <a:ext cx="6247149" cy="111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Pengaplikasian </a:t>
            </a:r>
            <a:r>
              <a:rPr lang="en-US" sz="3214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Differentiated Learning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609257" y="5726406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50226" y="5384984"/>
            <a:ext cx="6247149" cy="166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32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Prakarsa Pendidikan Madani 4:  Membina Ekosistem Pendidikan Digital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9971" y="5384984"/>
            <a:ext cx="6243830" cy="168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Penggunaan </a:t>
            </a:r>
            <a:r>
              <a:rPr lang="en-US" sz="3214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Discord, PhET</a:t>
            </a:r>
          </a:p>
          <a:p>
            <a:pPr algn="l">
              <a:lnSpc>
                <a:spcPts val="4499"/>
              </a:lnSpc>
            </a:pP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 juga pembinaan </a:t>
            </a:r>
            <a:r>
              <a:rPr lang="en-US" sz="3214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Dashboard </a:t>
            </a: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643231" y="7918575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84199" y="7577152"/>
            <a:ext cx="6247149" cy="166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32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Prakarsa Pendidikan Madani 5:  Ekspresi Aspirasi Malaysia MADANI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93944" y="7577152"/>
            <a:ext cx="6243830" cy="168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214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Mengatur pelajar daripada pelbagai latar belakang  secara strategik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551484" y="0"/>
            <a:ext cx="20543373" cy="10287000"/>
          </a:xfrm>
          <a:custGeom>
            <a:avLst/>
            <a:gdLst/>
            <a:ahLst/>
            <a:cxnLst/>
            <a:rect r="r" b="b" t="t" l="l"/>
            <a:pathLst>
              <a:path h="10287000" w="20543373">
                <a:moveTo>
                  <a:pt x="20543373" y="0"/>
                </a:moveTo>
                <a:lnTo>
                  <a:pt x="0" y="0"/>
                </a:lnTo>
                <a:lnTo>
                  <a:pt x="0" y="10287000"/>
                </a:lnTo>
                <a:lnTo>
                  <a:pt x="20543373" y="10287000"/>
                </a:lnTo>
                <a:lnTo>
                  <a:pt x="20543373" y="0"/>
                </a:lnTo>
                <a:close/>
              </a:path>
            </a:pathLst>
          </a:custGeom>
          <a:blipFill>
            <a:blip r:embed="rId2"/>
            <a:stretch>
              <a:fillRect l="0" t="-6166" r="0" b="-61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5481" y="500298"/>
            <a:ext cx="987206" cy="927974"/>
          </a:xfrm>
          <a:custGeom>
            <a:avLst/>
            <a:gdLst/>
            <a:ahLst/>
            <a:cxnLst/>
            <a:rect r="r" b="b" t="t" l="l"/>
            <a:pathLst>
              <a:path h="927974" w="987206">
                <a:moveTo>
                  <a:pt x="0" y="0"/>
                </a:moveTo>
                <a:lnTo>
                  <a:pt x="987206" y="0"/>
                </a:lnTo>
                <a:lnTo>
                  <a:pt x="987206" y="927975"/>
                </a:lnTo>
                <a:lnTo>
                  <a:pt x="0" y="92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09257" y="3775535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09257" y="5740440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2"/>
                </a:lnTo>
                <a:lnTo>
                  <a:pt x="0" y="10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43231" y="7988502"/>
            <a:ext cx="1035512" cy="1055453"/>
          </a:xfrm>
          <a:custGeom>
            <a:avLst/>
            <a:gdLst/>
            <a:ahLst/>
            <a:cxnLst/>
            <a:rect r="r" b="b" t="t" l="l"/>
            <a:pathLst>
              <a:path h="1055453" w="1035512">
                <a:moveTo>
                  <a:pt x="0" y="0"/>
                </a:moveTo>
                <a:lnTo>
                  <a:pt x="1035512" y="0"/>
                </a:lnTo>
                <a:lnTo>
                  <a:pt x="1035512" y="1055453"/>
                </a:lnTo>
                <a:lnTo>
                  <a:pt x="0" y="105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30000" y="466248"/>
            <a:ext cx="634676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Peranan &amp; Impak Seorang Guru Fizik</a:t>
            </a:r>
          </a:p>
          <a:p>
            <a:pPr algn="r">
              <a:lnSpc>
                <a:spcPts val="3600"/>
              </a:lnSpc>
            </a:pPr>
            <a:r>
              <a:rPr lang="en-US" sz="3000" spc="-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Oleh Shafiq 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084" y="1606987"/>
            <a:ext cx="15630525" cy="160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Perihal 5: 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Merealisasikan harapan dan wawasan Pendidikan negara selaras dengan </a:t>
            </a:r>
            <a:r>
              <a:rPr lang="en-US" b="true" sz="300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aspirasi global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dan aspirasi kebangsaan.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2687" y="552927"/>
            <a:ext cx="2685498" cy="8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b="true" sz="2422" spc="-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Kolej Matrikulasi Sararak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10617" y="3697381"/>
            <a:ext cx="6204264" cy="114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04"/>
              </a:lnSpc>
            </a:pPr>
            <a:r>
              <a:rPr lang="en-US" sz="32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TIMSS Science Framework:</a:t>
            </a:r>
          </a:p>
          <a:p>
            <a:pPr algn="r">
              <a:lnSpc>
                <a:spcPts val="4604"/>
              </a:lnSpc>
            </a:pPr>
            <a:r>
              <a:rPr lang="en-US" sz="32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Practice 3: Working with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4344" y="3980854"/>
            <a:ext cx="6392037" cy="5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48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Pembinaan </a:t>
            </a:r>
            <a:r>
              <a:rPr lang="en-US" sz="3488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e-Phylab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0617" y="5662285"/>
            <a:ext cx="6392037" cy="114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04"/>
              </a:lnSpc>
            </a:pPr>
            <a:r>
              <a:rPr lang="en-US" sz="32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PISA: Learning in the digital world (2025)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54344" y="5645479"/>
            <a:ext cx="6388640" cy="118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3473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Spreadsheet </a:t>
            </a:r>
            <a:r>
              <a:rPr lang="en-US" sz="347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untuk data analisis data Fizik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0617" y="7910348"/>
            <a:ext cx="6392037" cy="114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04"/>
              </a:lnSpc>
            </a:pPr>
            <a:r>
              <a:rPr lang="en-US" sz="32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UNESCO's ICT Competency Framework for Teachers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16893" y="7884259"/>
            <a:ext cx="6388640" cy="120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48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Pembinaan Lesson Crafter </a:t>
            </a:r>
          </a:p>
          <a:p>
            <a:pPr algn="l">
              <a:lnSpc>
                <a:spcPts val="4884"/>
              </a:lnSpc>
            </a:pPr>
            <a:r>
              <a:rPr lang="en-US" sz="348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Kursus </a:t>
            </a:r>
            <a:r>
              <a:rPr lang="en-US" sz="3488" i="true" b="true">
                <a:solidFill>
                  <a:srgbClr val="C1FF7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Discord for Teachers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DAGs8o7TGyA</dc:identifier>
  <dcterms:modified xsi:type="dcterms:W3CDTF">2011-08-01T06:04:30Z</dcterms:modified>
  <cp:revision>1</cp:revision>
  <dc:title>GCPC presentation</dc:title>
</cp:coreProperties>
</file>